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9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/>
    <p:restoredTop sz="63945"/>
  </p:normalViewPr>
  <p:slideViewPr>
    <p:cSldViewPr snapToGrid="0">
      <p:cViewPr varScale="1">
        <p:scale>
          <a:sx n="87" d="100"/>
          <a:sy n="87" d="100"/>
        </p:scale>
        <p:origin x="1954" y="62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1f466318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61f466318b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  </a:t>
            </a:r>
            <a:r>
              <a:rPr lang="en" dirty="0"/>
              <a:t>CUCG LABS </a:t>
            </a:r>
            <a:r>
              <a:rPr lang="ko-KR" altLang="en-US" dirty="0"/>
              <a:t>소속 발표자 소병욱입니다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저희는 </a:t>
            </a:r>
            <a:r>
              <a:rPr lang="ko-KR" altLang="en-US" dirty="0" err="1"/>
              <a:t>예선때</a:t>
            </a:r>
            <a:r>
              <a:rPr lang="ko-KR" altLang="en-US" dirty="0"/>
              <a:t> 제출한 내용을 바탕으로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저희의 아이디어가 어떻게 비즈니스화 될 수 있을지를 중점으로 발표하겠습니다</a:t>
            </a:r>
            <a:endParaRPr lang="en-US" altLang="ko-K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61f466318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61f466318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통합형 </a:t>
            </a:r>
            <a:r>
              <a:rPr lang="en" dirty="0"/>
              <a:t>AI </a:t>
            </a:r>
            <a:r>
              <a:rPr lang="ko-KR" altLang="en-US" dirty="0"/>
              <a:t>도구는 </a:t>
            </a:r>
            <a:r>
              <a:rPr lang="ko-KR" altLang="en-US" dirty="0" err="1"/>
              <a:t>유튜버들이</a:t>
            </a:r>
            <a:r>
              <a:rPr lang="ko-KR" altLang="en-US" dirty="0"/>
              <a:t> 부족한 시간을 단축시켜 </a:t>
            </a:r>
            <a:r>
              <a:rPr lang="ko-KR" altLang="en-US" dirty="0" err="1"/>
              <a:t>줄것이고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창업가들에겐</a:t>
            </a:r>
            <a:r>
              <a:rPr lang="ko-KR" altLang="en-US" dirty="0"/>
              <a:t> 직원 한 명 고용하지 않고도 본격적인 비즈니스를 시작할 수 있도록 도와줄 것이라 생각합니다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그럼 저희 발표 내용을 짧게 요약하는 슬라이드와 함께</a:t>
            </a:r>
            <a:r>
              <a:rPr lang="en-US" altLang="ko-KR" dirty="0"/>
              <a:t>, </a:t>
            </a:r>
            <a:r>
              <a:rPr lang="ko-KR" altLang="en-US" dirty="0"/>
              <a:t>발표를 마치도록 하겠습니다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1f466318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61f466318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여러분</a:t>
            </a:r>
            <a:r>
              <a:rPr lang="en-US" altLang="ko-KR" dirty="0"/>
              <a:t>, </a:t>
            </a:r>
            <a:r>
              <a:rPr lang="en-US" altLang="ko-KR" dirty="0" err="1"/>
              <a:t>chatGPT</a:t>
            </a:r>
            <a:r>
              <a:rPr lang="ko-KR" altLang="en-US" dirty="0"/>
              <a:t>가 등장한지 아직도 </a:t>
            </a:r>
            <a:r>
              <a:rPr lang="en-US" altLang="ko-KR" dirty="0"/>
              <a:t>1</a:t>
            </a:r>
            <a:r>
              <a:rPr lang="ko-KR" altLang="en-US" dirty="0"/>
              <a:t>년이 </a:t>
            </a:r>
            <a:r>
              <a:rPr lang="ko-KR" altLang="en-US" dirty="0" err="1"/>
              <a:t>안지났다는</a:t>
            </a:r>
            <a:r>
              <a:rPr lang="ko-KR" altLang="en-US" dirty="0"/>
              <a:t> 사실 아시나요</a:t>
            </a:r>
            <a:r>
              <a:rPr lang="en-US" altLang="ko-KR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앞에 표 </a:t>
            </a:r>
            <a:r>
              <a:rPr lang="ko-KR" altLang="en-US" dirty="0" err="1"/>
              <a:t>처럼</a:t>
            </a:r>
            <a:r>
              <a:rPr lang="en-US" altLang="ko-KR" dirty="0"/>
              <a:t>, 1</a:t>
            </a:r>
            <a:r>
              <a:rPr lang="ko-KR" altLang="en-US" dirty="0"/>
              <a:t>년도 채 되지 않는 기간동안 관련 </a:t>
            </a:r>
            <a:r>
              <a:rPr lang="en-US" altLang="ko-KR" dirty="0"/>
              <a:t>AI</a:t>
            </a:r>
            <a:r>
              <a:rPr lang="ko-KR" altLang="en-US" dirty="0"/>
              <a:t>산업들이 끊임없이 등장해서 그렇게 </a:t>
            </a:r>
            <a:r>
              <a:rPr lang="ko-KR" altLang="en-US" dirty="0" err="1"/>
              <a:t>느낀게</a:t>
            </a:r>
            <a:r>
              <a:rPr lang="ko-KR" altLang="en-US" dirty="0"/>
              <a:t> 아닐까 싶습니다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실제로 </a:t>
            </a:r>
            <a:r>
              <a:rPr lang="en" dirty="0"/>
              <a:t>CB</a:t>
            </a:r>
            <a:r>
              <a:rPr lang="ko-KR" altLang="en-US" dirty="0"/>
              <a:t>인사이트 조사에 따르면</a:t>
            </a:r>
            <a:r>
              <a:rPr lang="en-US" altLang="ko-KR" dirty="0"/>
              <a:t>, </a:t>
            </a:r>
            <a:r>
              <a:rPr lang="en" dirty="0"/>
              <a:t>AI</a:t>
            </a:r>
            <a:r>
              <a:rPr lang="ko-KR" altLang="en-US" dirty="0"/>
              <a:t>시장을 </a:t>
            </a:r>
            <a:r>
              <a:rPr lang="en-US" altLang="ko-KR" dirty="0"/>
              <a:t>15</a:t>
            </a:r>
            <a:r>
              <a:rPr lang="ko-KR" altLang="en-US" dirty="0"/>
              <a:t>개의 카테고리로 나눠</a:t>
            </a:r>
            <a:r>
              <a:rPr lang="en-US" altLang="ko-KR" dirty="0"/>
              <a:t>, </a:t>
            </a:r>
            <a:r>
              <a:rPr lang="ko-KR" altLang="en-US" dirty="0"/>
              <a:t>분야별로 투자 규모를 파악해 보니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언어와 이미지 생성 </a:t>
            </a:r>
            <a:r>
              <a:rPr lang="en" dirty="0"/>
              <a:t>AI</a:t>
            </a:r>
            <a:r>
              <a:rPr lang="ko-KR" altLang="en-US" dirty="0"/>
              <a:t>개발 투자규모가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전체분야의 </a:t>
            </a:r>
            <a:r>
              <a:rPr lang="en-US" altLang="ko-KR" dirty="0"/>
              <a:t>75%</a:t>
            </a:r>
            <a:r>
              <a:rPr lang="ko-KR" altLang="en-US" dirty="0" err="1"/>
              <a:t>를</a:t>
            </a:r>
            <a:r>
              <a:rPr lang="ko-KR" altLang="en-US" dirty="0"/>
              <a:t> 차지하고 있다고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이미지 생성 분야도 </a:t>
            </a:r>
            <a:r>
              <a:rPr lang="en" dirty="0"/>
              <a:t>LLM </a:t>
            </a:r>
            <a:r>
              <a:rPr lang="ko-KR" altLang="en-US" dirty="0"/>
              <a:t>분야 못지 않게 상당히 큰 </a:t>
            </a:r>
            <a:r>
              <a:rPr lang="ko-KR" altLang="en-US" dirty="0" err="1"/>
              <a:t>시장이라는것이죠</a:t>
            </a:r>
            <a:r>
              <a:rPr lang="en-US" altLang="ko-KR" dirty="0"/>
              <a:t>?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61f466318b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61f466318b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저희도 이러한 시대적인 흐름속에서</a:t>
            </a:r>
            <a:r>
              <a:rPr lang="en-US" altLang="ko-KR" dirty="0"/>
              <a:t>, </a:t>
            </a:r>
            <a:r>
              <a:rPr lang="ko-KR" altLang="en-US" dirty="0"/>
              <a:t>관련된 프로젝트를 진행했는데요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간략하게 프로젝트를 요약해보자면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생성 </a:t>
            </a:r>
            <a:r>
              <a:rPr lang="en" dirty="0"/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활용하여 얼마나 간편하고 빠르게 완성된 영상을 얻을 수 있을까</a:t>
            </a:r>
            <a:r>
              <a:rPr lang="en-US" altLang="ko-KR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라고</a:t>
            </a:r>
            <a:r>
              <a:rPr lang="ko-KR" altLang="en-US" dirty="0"/>
              <a:t> 정리할 수 있겠네요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저희는 프로젝트를 준비하며 세가지 목표를 세웠는데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1. </a:t>
            </a:r>
            <a:r>
              <a:rPr lang="en" dirty="0"/>
              <a:t>AI </a:t>
            </a:r>
            <a:r>
              <a:rPr lang="ko-KR" altLang="en-US" dirty="0"/>
              <a:t>기술에 최대한 </a:t>
            </a:r>
            <a:r>
              <a:rPr lang="ko-KR" altLang="en-US" dirty="0" err="1"/>
              <a:t>의존하는것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2. </a:t>
            </a:r>
            <a:r>
              <a:rPr lang="ko-KR" altLang="en-US" dirty="0"/>
              <a:t>인간의 노력을 최소화할 것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3. </a:t>
            </a:r>
            <a:r>
              <a:rPr lang="en" dirty="0"/>
              <a:t>AI</a:t>
            </a:r>
            <a:r>
              <a:rPr lang="ko-KR" altLang="en-US" dirty="0" err="1"/>
              <a:t>같아보이지</a:t>
            </a:r>
            <a:r>
              <a:rPr lang="ko-KR" altLang="en-US" dirty="0"/>
              <a:t> 않는 영상을 </a:t>
            </a:r>
            <a:r>
              <a:rPr lang="ko-KR" altLang="en-US" dirty="0" err="1"/>
              <a:t>제작하는것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세가지를 염두에 두고</a:t>
            </a:r>
            <a:r>
              <a:rPr lang="en-US" altLang="ko-KR" dirty="0"/>
              <a:t>, </a:t>
            </a:r>
            <a:r>
              <a:rPr lang="ko-KR" altLang="en-US" dirty="0"/>
              <a:t>다음과 파이프라인을 간소화 했습니다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간소화한 파이프라인의 표를 보시면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인간의 개입된 부분은 노란색으로 칠했습니다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보시면 </a:t>
            </a:r>
            <a:r>
              <a:rPr lang="en" dirty="0"/>
              <a:t>AI</a:t>
            </a:r>
            <a:r>
              <a:rPr lang="ko-KR" altLang="en-US" dirty="0"/>
              <a:t>기술을 사용한 부분은 전부 합쳐 </a:t>
            </a:r>
            <a:r>
              <a:rPr lang="en-US" altLang="ko-KR" dirty="0"/>
              <a:t>1</a:t>
            </a:r>
            <a:r>
              <a:rPr lang="ko-KR" altLang="en-US" dirty="0"/>
              <a:t>시간 남짓한 시간이 소요되었는데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어쩔 수 없이 사람 손을 탄 작업에서는 상대적으로 많은 시간이 걸렸습니다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고로 이 프로젝트에서 소요된 시간은 대부분 </a:t>
            </a:r>
            <a:r>
              <a:rPr lang="en" dirty="0"/>
              <a:t>AI</a:t>
            </a:r>
            <a:r>
              <a:rPr lang="ko-KR" altLang="en-US" dirty="0"/>
              <a:t>가 생성한 컨텐츠를 인간이 검수하는 과정에서 발생한 것이고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 과정을 감안하더라도 컨텐츠 제작을 위해 필요한 비용이 매우 </a:t>
            </a:r>
            <a:r>
              <a:rPr lang="ko-KR" altLang="en-US" dirty="0" err="1"/>
              <a:t>절약되었다는것을</a:t>
            </a:r>
            <a:r>
              <a:rPr lang="ko-KR" altLang="en-US" dirty="0"/>
              <a:t> 알 수 있었습니다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61f466318b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61f466318b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</a:t>
            </a:r>
            <a:r>
              <a:rPr lang="en-US" altLang="ko-KR" dirty="0"/>
              <a:t>.. </a:t>
            </a:r>
            <a:r>
              <a:rPr lang="ko-KR" altLang="en-US" dirty="0"/>
              <a:t>근데 저희가 제시한 개선된 파이프라인도 결국 한계가 있었어요</a:t>
            </a:r>
            <a:r>
              <a:rPr lang="en-US" altLang="ko-KR" dirty="0"/>
              <a:t>...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작업 시간이 적으면 표현할 수 있는 연출이 한정적이고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그렇다고 시각적인 재미를 주기 위해 사람 손을 </a:t>
            </a:r>
            <a:r>
              <a:rPr lang="ko-KR" altLang="en-US" dirty="0" err="1"/>
              <a:t>타게되면</a:t>
            </a:r>
            <a:r>
              <a:rPr lang="ko-KR" altLang="en-US" dirty="0"/>
              <a:t> 기존과 </a:t>
            </a:r>
            <a:r>
              <a:rPr lang="ko-KR" altLang="en-US" dirty="0" err="1"/>
              <a:t>다를게</a:t>
            </a:r>
            <a:r>
              <a:rPr lang="ko-KR" altLang="en-US" dirty="0"/>
              <a:t> 없었어요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여기서 저희는 퀄리티를 </a:t>
            </a:r>
            <a:r>
              <a:rPr lang="ko-KR" altLang="en-US" dirty="0" err="1"/>
              <a:t>높일것인가</a:t>
            </a:r>
            <a:r>
              <a:rPr lang="ko-KR" altLang="en-US" dirty="0"/>
              <a:t> 접근성을 </a:t>
            </a:r>
            <a:r>
              <a:rPr lang="ko-KR" altLang="en-US" dirty="0" err="1"/>
              <a:t>높일것지</a:t>
            </a:r>
            <a:r>
              <a:rPr lang="ko-KR" altLang="en-US" dirty="0"/>
              <a:t> 선택해야 했어요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퀄리티를 높이면 자연스럽게 사람의 개입이 더 커질 수 밖에 없음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 </a:t>
            </a:r>
            <a:r>
              <a:rPr lang="en-US" altLang="ko-KR" dirty="0"/>
              <a:t>-&gt;  </a:t>
            </a:r>
            <a:r>
              <a:rPr lang="ko-KR" altLang="en-US" dirty="0"/>
              <a:t>이는 처음에 기획했던 방향성과는 거리가 있었음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 -&gt;  </a:t>
            </a:r>
            <a:r>
              <a:rPr lang="ko-KR" altLang="en-US" dirty="0" err="1"/>
              <a:t>그럴바엔</a:t>
            </a:r>
            <a:r>
              <a:rPr lang="ko-KR" altLang="en-US" dirty="0"/>
              <a:t> 지금 효과를 본 파이프라인을 일반 사용자도 손쉽게 사용할 수 있게 만들자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	 워크플로우를 하나로 </a:t>
            </a:r>
            <a:r>
              <a:rPr lang="ko-KR" altLang="en-US" dirty="0" err="1"/>
              <a:t>통합시키는것이</a:t>
            </a:r>
            <a:r>
              <a:rPr lang="en-US" altLang="ko-KR" dirty="0"/>
              <a:t>, </a:t>
            </a:r>
            <a:r>
              <a:rPr lang="ko-KR" altLang="en-US" dirty="0"/>
              <a:t>우리의 첫 방향성과 더 </a:t>
            </a:r>
            <a:r>
              <a:rPr lang="ko-KR" altLang="en-US" dirty="0" err="1"/>
              <a:t>유사할것이다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1f466318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1f466318b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</a:t>
            </a:r>
            <a:r>
              <a:rPr lang="en-US" altLang="ko-KR" dirty="0"/>
              <a:t>, </a:t>
            </a:r>
            <a:r>
              <a:rPr lang="ko-KR" altLang="en-US" dirty="0"/>
              <a:t>발표를 준비하는 와중에도 다음과 같은 서비스들이 출시되고 있어요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기술의 발전이 너무 빨라서 더 나은 파이프라인이 계속 생긴다는 것이죠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이런저런 신기술 출시 소식을 </a:t>
            </a:r>
            <a:r>
              <a:rPr lang="ko-KR" altLang="en-US" dirty="0" err="1"/>
              <a:t>듣다보면요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결국 지금은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'</a:t>
            </a:r>
            <a:r>
              <a:rPr lang="ko-KR" altLang="en-US" dirty="0"/>
              <a:t>무슨 파이프라인이 정답이다</a:t>
            </a:r>
            <a:r>
              <a:rPr lang="en-US" altLang="ko-KR" dirty="0"/>
              <a:t>!'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라고</a:t>
            </a:r>
            <a:r>
              <a:rPr lang="ko-KR" altLang="en-US" dirty="0"/>
              <a:t> </a:t>
            </a:r>
            <a:r>
              <a:rPr lang="ko-KR" altLang="en-US" dirty="0" err="1"/>
              <a:t>접근하는것</a:t>
            </a:r>
            <a:r>
              <a:rPr lang="ko-KR" altLang="en-US" dirty="0"/>
              <a:t> 자체가 의미가 없다는 생각이 들었습니다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1f466318b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1f466318b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소비자들은 결국 관심을 가지며 스스로 파이프라인을 지속적으로 수정해야 하는데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이게 과연 최선의 방법일까요</a:t>
            </a:r>
            <a:r>
              <a:rPr lang="en-US" altLang="ko-KR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지금 </a:t>
            </a:r>
            <a:r>
              <a:rPr lang="ko-KR" altLang="en-US" dirty="0" err="1"/>
              <a:t>필요한건</a:t>
            </a:r>
            <a:r>
              <a:rPr lang="ko-KR" altLang="en-US" dirty="0"/>
              <a:t> 이 다양한 서비스들을 하나로 묶어주는 파이프라인 필요한 시점이라고 생각했습니다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1f466318b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61f466318b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자</a:t>
            </a:r>
            <a:r>
              <a:rPr lang="en-US" altLang="ko-KR" dirty="0"/>
              <a:t>! </a:t>
            </a:r>
            <a:r>
              <a:rPr lang="ko-KR" altLang="en-US" dirty="0"/>
              <a:t>여기 페르소나를 하나 봅시다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평소 전기차 주식과 관련된 영상을 업로드하는 </a:t>
            </a:r>
            <a:r>
              <a:rPr lang="ko-KR" altLang="en-US" dirty="0" err="1"/>
              <a:t>유튜버가</a:t>
            </a:r>
            <a:r>
              <a:rPr lang="ko-KR" altLang="en-US" dirty="0"/>
              <a:t> 있습니다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그는 퇴근 후에 전기차 기사를 정리하여 주 </a:t>
            </a:r>
            <a:r>
              <a:rPr lang="en-US" altLang="ko-KR" dirty="0"/>
              <a:t>1</a:t>
            </a:r>
            <a:r>
              <a:rPr lang="ko-KR" altLang="en-US" dirty="0" err="1"/>
              <a:t>회정도</a:t>
            </a:r>
            <a:r>
              <a:rPr lang="ko-KR" altLang="en-US" dirty="0"/>
              <a:t> 유튜브에 업로드를 하는데요</a:t>
            </a:r>
            <a:r>
              <a:rPr lang="en-US" altLang="ko-KR" dirty="0"/>
              <a:t>,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영상 제작을 위해  </a:t>
            </a:r>
            <a:r>
              <a:rPr lang="en" dirty="0" err="1"/>
              <a:t>chatGPT</a:t>
            </a:r>
            <a:r>
              <a:rPr lang="ko-KR" altLang="en-US" dirty="0"/>
              <a:t>나 </a:t>
            </a:r>
            <a:r>
              <a:rPr lang="en" dirty="0"/>
              <a:t>bar</a:t>
            </a:r>
            <a:r>
              <a:rPr lang="en-US" altLang="ko-KR" dirty="0"/>
              <a:t>d</a:t>
            </a:r>
            <a:r>
              <a:rPr lang="ko-KR" altLang="en-US" dirty="0"/>
              <a:t>와 같은 생성형 </a:t>
            </a:r>
            <a:r>
              <a:rPr lang="en-US" altLang="ko-KR" dirty="0"/>
              <a:t>AI</a:t>
            </a:r>
            <a:r>
              <a:rPr lang="ko-KR" altLang="en-US" dirty="0" err="1"/>
              <a:t>서비르를</a:t>
            </a:r>
            <a:r>
              <a:rPr lang="ko-KR" altLang="en-US" dirty="0"/>
              <a:t> 이용해 스크립트를 작성하고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vrew</a:t>
            </a:r>
            <a:r>
              <a:rPr lang="ko-KR" altLang="en-US" dirty="0"/>
              <a:t>와 </a:t>
            </a:r>
            <a:r>
              <a:rPr lang="en" dirty="0" err="1"/>
              <a:t>pictory.ai</a:t>
            </a:r>
            <a:r>
              <a:rPr lang="en" dirty="0"/>
              <a:t> </a:t>
            </a:r>
            <a:r>
              <a:rPr lang="ko-KR" altLang="en-US" dirty="0"/>
              <a:t>라는 </a:t>
            </a:r>
            <a:r>
              <a:rPr lang="en" dirty="0"/>
              <a:t>AI</a:t>
            </a:r>
            <a:r>
              <a:rPr lang="ko-KR" altLang="en-US" dirty="0" err="1"/>
              <a:t>영상편집툴로</a:t>
            </a:r>
            <a:r>
              <a:rPr lang="ko-KR" altLang="en-US" dirty="0"/>
              <a:t> 이미지 생성 및 영상편집을 하며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매년 약</a:t>
            </a:r>
            <a:r>
              <a:rPr lang="en-US" altLang="ko-KR" dirty="0"/>
              <a:t>37</a:t>
            </a:r>
            <a:r>
              <a:rPr lang="ko-KR" altLang="en-US"/>
              <a:t>만원 </a:t>
            </a:r>
            <a:r>
              <a:rPr lang="ko-KR" altLang="en-US" dirty="0"/>
              <a:t>정도를 </a:t>
            </a:r>
            <a:r>
              <a:rPr lang="en-US" altLang="ko-KR" dirty="0"/>
              <a:t>AI</a:t>
            </a:r>
            <a:r>
              <a:rPr lang="ko-KR" altLang="en-US" dirty="0"/>
              <a:t>서비스에 투자하는 중입니다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 사례를 보면 다양한 서비스가 있구나 </a:t>
            </a:r>
            <a:r>
              <a:rPr lang="ko-KR" altLang="en-US" dirty="0" err="1"/>
              <a:t>라고</a:t>
            </a:r>
            <a:r>
              <a:rPr lang="ko-KR" altLang="en-US" dirty="0"/>
              <a:t> </a:t>
            </a:r>
            <a:r>
              <a:rPr lang="ko-KR" altLang="en-US" dirty="0" err="1"/>
              <a:t>생각할수도</a:t>
            </a:r>
            <a:r>
              <a:rPr lang="ko-KR" altLang="en-US" dirty="0"/>
              <a:t> 있지만</a:t>
            </a:r>
            <a:r>
              <a:rPr lang="en-US" altLang="ko-KR" dirty="0"/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조금 더 생각해 보자면</a:t>
            </a:r>
            <a:r>
              <a:rPr lang="en-US" altLang="ko-KR" dirty="0"/>
              <a:t>, </a:t>
            </a:r>
            <a:r>
              <a:rPr lang="ko-KR" altLang="en-US" dirty="0"/>
              <a:t>두가지를 생각해볼 수 있을 것 같아요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하나는 </a:t>
            </a:r>
            <a:r>
              <a:rPr lang="en" dirty="0"/>
              <a:t>AI</a:t>
            </a:r>
            <a:r>
              <a:rPr lang="ko-KR" altLang="en-US" dirty="0" err="1"/>
              <a:t>서비스에대한</a:t>
            </a:r>
            <a:r>
              <a:rPr lang="ko-KR" altLang="en-US" dirty="0"/>
              <a:t> 니즈가 실제 소비로 이어진다는 점이고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휘발성 소비가 아닌 </a:t>
            </a:r>
            <a:r>
              <a:rPr lang="en-US" altLang="ko-KR" dirty="0"/>
              <a:t>1</a:t>
            </a:r>
            <a:r>
              <a:rPr lang="ko-KR" altLang="en-US" dirty="0"/>
              <a:t>년 이상을 보는 소비라는 것이죠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앞에선 린 </a:t>
            </a:r>
            <a:r>
              <a:rPr lang="ko-KR" altLang="en-US" dirty="0" err="1"/>
              <a:t>스타트업의</a:t>
            </a:r>
            <a:r>
              <a:rPr lang="ko-KR" altLang="en-US" dirty="0"/>
              <a:t> 페르소나를 언급했지만</a:t>
            </a:r>
            <a:r>
              <a:rPr lang="en-US" altLang="ko-KR" dirty="0"/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이건 사실 저희 이모부의 이야기입니다</a:t>
            </a:r>
            <a:r>
              <a:rPr lang="en-US" altLang="ko-KR" dirty="0"/>
              <a:t>. </a:t>
            </a:r>
            <a:r>
              <a:rPr lang="ko-KR" altLang="en-US" dirty="0"/>
              <a:t>실제 소비자 사례라는 것이죠</a:t>
            </a:r>
            <a:r>
              <a:rPr lang="en-US" altLang="ko-KR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현재 </a:t>
            </a:r>
            <a:r>
              <a:rPr lang="en" dirty="0"/>
              <a:t>AI</a:t>
            </a:r>
            <a:r>
              <a:rPr lang="ko-KR" altLang="en-US" dirty="0"/>
              <a:t>서비스 니즈가 더 </a:t>
            </a:r>
            <a:r>
              <a:rPr lang="ko-KR" altLang="en-US" dirty="0" err="1"/>
              <a:t>높아지고있고</a:t>
            </a:r>
            <a:r>
              <a:rPr lang="en-US" altLang="ko-KR" dirty="0"/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실제로 비용 지불로 </a:t>
            </a:r>
            <a:r>
              <a:rPr lang="ko-KR" altLang="en-US" dirty="0" err="1"/>
              <a:t>이어지고있다고</a:t>
            </a:r>
            <a:r>
              <a:rPr lang="ko-KR" alt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전달드리고</a:t>
            </a:r>
            <a:r>
              <a:rPr lang="ko-KR" altLang="en-US" dirty="0"/>
              <a:t> 싶어서 사례를 소개했습니다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1f466318b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1f466318b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또한 </a:t>
            </a:r>
            <a:r>
              <a:rPr lang="ko-KR" altLang="en-US" dirty="0" err="1"/>
              <a:t>블루닷</a:t>
            </a:r>
            <a:r>
              <a:rPr lang="ko-KR" altLang="en-US" dirty="0"/>
              <a:t> 기술 블로그에 따르면</a:t>
            </a:r>
            <a:r>
              <a:rPr lang="en-US" altLang="ko-KR" dirty="0"/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국내에서는 월평균 </a:t>
            </a:r>
            <a:r>
              <a:rPr lang="en-US" altLang="ko-KR" dirty="0"/>
              <a:t>3</a:t>
            </a:r>
            <a:r>
              <a:rPr lang="ko-KR" altLang="en-US" dirty="0"/>
              <a:t>천개의 소규모 비즈니스가 매달 새롭게 등장하고 있다고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저희는 이들도 잠재 고객으로 </a:t>
            </a:r>
            <a:r>
              <a:rPr lang="ko-KR" altLang="en-US" dirty="0" err="1"/>
              <a:t>생각하고있는데</a:t>
            </a:r>
            <a:r>
              <a:rPr lang="en-US" altLang="ko-KR" dirty="0"/>
              <a:t>, </a:t>
            </a:r>
            <a:r>
              <a:rPr lang="ko-KR" altLang="en-US" dirty="0"/>
              <a:t>그 이유는 바로 마케팅 채널이라는 것이죠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물론 이들이 모두 마케팅 채널이 필요하진 않겠지만</a:t>
            </a:r>
            <a:r>
              <a:rPr lang="en-US" altLang="ko-KR" dirty="0"/>
              <a:t>, </a:t>
            </a:r>
            <a:r>
              <a:rPr lang="ko-KR" altLang="en-US" dirty="0"/>
              <a:t>필요한 경우 비용을 들여 카페나 </a:t>
            </a:r>
            <a:r>
              <a:rPr lang="ko-KR" altLang="en-US" dirty="0" err="1"/>
              <a:t>유튜브같은</a:t>
            </a:r>
            <a:r>
              <a:rPr lang="ko-KR" altLang="en-US" dirty="0"/>
              <a:t> 마케팅 채널을 </a:t>
            </a:r>
            <a:r>
              <a:rPr lang="ko-KR" altLang="en-US" dirty="0" err="1"/>
              <a:t>개설할탠데</a:t>
            </a:r>
            <a:r>
              <a:rPr lang="en-US" altLang="ko-KR" dirty="0"/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이때 만약 간편하고 저렴한 서비스가 존재한다면 그들은 어떤 선택을 하게 될까요</a:t>
            </a:r>
            <a:r>
              <a:rPr lang="en-US" altLang="ko-KR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저희가 말하고자 </a:t>
            </a:r>
            <a:r>
              <a:rPr lang="ko-KR" altLang="en-US" dirty="0" err="1"/>
              <a:t>하는건</a:t>
            </a:r>
            <a:r>
              <a:rPr lang="ko-KR" altLang="en-US" dirty="0"/>
              <a:t> 이 비즈니스는 </a:t>
            </a:r>
            <a:r>
              <a:rPr lang="en" dirty="0"/>
              <a:t>B2C </a:t>
            </a:r>
            <a:r>
              <a:rPr lang="ko-KR" altLang="en-US" dirty="0"/>
              <a:t>뿐만 아니라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마케팅 분야가 필요한 소규모 기업에게 </a:t>
            </a:r>
            <a:r>
              <a:rPr lang="en" dirty="0"/>
              <a:t>B2B </a:t>
            </a:r>
            <a:r>
              <a:rPr lang="ko-KR" altLang="en-US" dirty="0"/>
              <a:t>의 관점으로도 접근할 수 있다는 겁니다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1f466318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61f466318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그럼 이제 아이디어를 어떻게 구현할 수 있을지 </a:t>
            </a:r>
            <a:r>
              <a:rPr lang="ko-KR" altLang="en-US" dirty="0" err="1"/>
              <a:t>설명해볼게요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시중에 나와있는 대부분의 생성형 </a:t>
            </a:r>
            <a:r>
              <a:rPr lang="en" dirty="0"/>
              <a:t>AI</a:t>
            </a:r>
            <a:r>
              <a:rPr lang="ko-KR" altLang="en-US" dirty="0"/>
              <a:t>서비스들은 </a:t>
            </a:r>
            <a:r>
              <a:rPr lang="en" dirty="0"/>
              <a:t>API</a:t>
            </a:r>
            <a:r>
              <a:rPr lang="ko-KR" altLang="en-US" dirty="0" err="1"/>
              <a:t>를</a:t>
            </a:r>
            <a:r>
              <a:rPr lang="ko-KR" altLang="en-US" dirty="0"/>
              <a:t> 지원하기 때문에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단계별로 </a:t>
            </a:r>
            <a:r>
              <a:rPr lang="en" dirty="0"/>
              <a:t>API</a:t>
            </a:r>
            <a:r>
              <a:rPr lang="ko-KR" altLang="en-US" dirty="0"/>
              <a:t>들을 </a:t>
            </a:r>
            <a:r>
              <a:rPr lang="ko-KR" altLang="en-US" dirty="0" err="1"/>
              <a:t>끌어모아</a:t>
            </a:r>
            <a:r>
              <a:rPr lang="ko-KR" altLang="en-US" dirty="0"/>
              <a:t> 하나의 유기적인 파이프라인으로 구동되도록 </a:t>
            </a:r>
            <a:r>
              <a:rPr lang="ko-KR" altLang="en-US" dirty="0" err="1"/>
              <a:t>설계하는것이</a:t>
            </a:r>
            <a:r>
              <a:rPr lang="ko-KR" altLang="en-US" dirty="0"/>
              <a:t> 기본적인 아이디어인데요</a:t>
            </a:r>
            <a:r>
              <a:rPr lang="en-US" altLang="ko-KR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각 유저의 클라이언트마다 요청된 데이터들을 응답해줘야 하기 때문에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복잡한 개발환경을 </a:t>
            </a:r>
            <a:r>
              <a:rPr lang="ko-KR" altLang="en-US" dirty="0" err="1"/>
              <a:t>도커로</a:t>
            </a:r>
            <a:r>
              <a:rPr lang="ko-KR" altLang="en-US" dirty="0"/>
              <a:t> 묶어 컨테이너를 만들고</a:t>
            </a:r>
            <a:r>
              <a:rPr lang="en-US" altLang="ko-KR" dirty="0"/>
              <a:t>,</a:t>
            </a:r>
            <a:r>
              <a:rPr lang="ko-KR" altLang="en-US" dirty="0"/>
              <a:t> 해당 컨테이너들을 </a:t>
            </a:r>
            <a:r>
              <a:rPr lang="ko-KR" altLang="en-US" dirty="0" err="1"/>
              <a:t>로드밸런싱을</a:t>
            </a:r>
            <a:r>
              <a:rPr lang="ko-KR" altLang="en-US" dirty="0"/>
              <a:t> 통해 각 유저들에게 서비스를 제공하는 방식입니다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즉 </a:t>
            </a:r>
            <a:r>
              <a:rPr lang="en" dirty="0"/>
              <a:t>AWS EC2</a:t>
            </a:r>
            <a:r>
              <a:rPr lang="ko-KR" altLang="en-US" dirty="0"/>
              <a:t>와 같은 </a:t>
            </a:r>
            <a:r>
              <a:rPr lang="en" dirty="0"/>
              <a:t>GPU</a:t>
            </a:r>
            <a:r>
              <a:rPr lang="ko-KR" altLang="en-US" dirty="0"/>
              <a:t>할당이 가능한 </a:t>
            </a:r>
            <a:r>
              <a:rPr lang="ko-KR" altLang="en-US" dirty="0" err="1"/>
              <a:t>클라우드컴퓨팅</a:t>
            </a:r>
            <a:r>
              <a:rPr lang="ko-KR" altLang="en-US" dirty="0"/>
              <a:t> 서비스를 이용해 컴퓨팅 리소스를 분배하여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유저별로 서비스들을 컨테이너해 웹</a:t>
            </a:r>
            <a:r>
              <a:rPr lang="en-US" altLang="ko-KR" dirty="0"/>
              <a:t>/</a:t>
            </a:r>
            <a:r>
              <a:rPr lang="ko-KR" altLang="en-US" dirty="0"/>
              <a:t>앱</a:t>
            </a:r>
            <a:r>
              <a:rPr lang="en" dirty="0"/>
              <a:t>UI</a:t>
            </a:r>
            <a:r>
              <a:rPr lang="ko-KR" altLang="en-US" dirty="0"/>
              <a:t>로 간편하게 제공하는 것이 저희의 아이디어입니다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컴퓨팅 리소스 분배와 </a:t>
            </a:r>
            <a:r>
              <a:rPr lang="en" dirty="0"/>
              <a:t>API </a:t>
            </a:r>
            <a:r>
              <a:rPr lang="ko-KR" altLang="en-US" dirty="0"/>
              <a:t>비용 관련 문제만 잘 해결할 수 있다면</a:t>
            </a:r>
            <a:r>
              <a:rPr lang="en-US" altLang="ko-KR" dirty="0"/>
              <a:t>, </a:t>
            </a:r>
            <a:r>
              <a:rPr lang="ko-KR" altLang="en-US" dirty="0"/>
              <a:t>충분히 실현 가능한 프로젝트라고 생각합니다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827306"/>
            <a:ext cx="8520600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149028"/>
            <a:ext cx="85206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29028"/>
            <a:ext cx="8520600" cy="21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502472"/>
            <a:ext cx="8520600" cy="14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3999900" cy="3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280528"/>
            <a:ext cx="3999900" cy="3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617333"/>
            <a:ext cx="2808000" cy="8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544000"/>
            <a:ext cx="2808000" cy="35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500167"/>
            <a:ext cx="6367800" cy="45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39"/>
            <a:ext cx="4572000" cy="571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370194"/>
            <a:ext cx="4045200" cy="16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3114528"/>
            <a:ext cx="4045200" cy="13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804528"/>
            <a:ext cx="3837000" cy="41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700639"/>
            <a:ext cx="59988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bluedot.so/blog/beulrudasi-pilyohan-ideul-1man-isang-keurieiteowa-1in-seutateueob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ciokorea.com/news/313521#csidx34aa5935ebd6dbfa2c53d1305e1b6da" TargetMode="External"/><Relationship Id="rId5" Type="http://schemas.openxmlformats.org/officeDocument/2006/relationships/hyperlink" Target="https://www.samsungsds.com/kr/insights/future_of_generative_ai_1.html" TargetMode="Externa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1.png"/><Relationship Id="rId7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gi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gif"/><Relationship Id="rId5" Type="http://schemas.openxmlformats.org/officeDocument/2006/relationships/image" Target="../media/image13.gif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513" y="152400"/>
            <a:ext cx="8424974" cy="54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727750" y="1760200"/>
            <a:ext cx="3688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>
                <a:solidFill>
                  <a:srgbClr val="F1C232"/>
                </a:solidFill>
              </a:rPr>
              <a:t>생성 AI 기술을 활용한 </a:t>
            </a:r>
            <a:endParaRPr sz="2800" b="1">
              <a:solidFill>
                <a:srgbClr val="F1C232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727750" y="2581925"/>
            <a:ext cx="368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rgbClr val="BF9000"/>
                </a:solidFill>
              </a:rPr>
              <a:t>통합형 영상 컨텐츠 제작 플랫폼</a:t>
            </a:r>
            <a:endParaRPr sz="1800" b="1">
              <a:solidFill>
                <a:srgbClr val="BF9000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392700" y="3337000"/>
            <a:ext cx="2358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CCCCC"/>
                </a:solidFill>
              </a:rPr>
              <a:t>CUCG LABS</a:t>
            </a:r>
            <a:endParaRPr sz="1300">
              <a:solidFill>
                <a:srgbClr val="CCCCCC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CCCCC"/>
                </a:solidFill>
              </a:rPr>
              <a:t>발표자 소병욱</a:t>
            </a:r>
            <a:endParaRPr sz="1300">
              <a:solidFill>
                <a:srgbClr val="CCCCCC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5">
            <a:alphaModFix/>
          </a:blip>
          <a:srcRect b="20660"/>
          <a:stretch/>
        </p:blipFill>
        <p:spPr>
          <a:xfrm>
            <a:off x="4091575" y="4349300"/>
            <a:ext cx="960850" cy="75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92C60A-1E93-8D32-8FDE-F6A87A84D06D}"/>
              </a:ext>
            </a:extLst>
          </p:cNvPr>
          <p:cNvSpPr txBox="1"/>
          <p:nvPr/>
        </p:nvSpPr>
        <p:spPr>
          <a:xfrm>
            <a:off x="4070098" y="0"/>
            <a:ext cx="1003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rgbClr val="989719"/>
                </a:solidFill>
              </a:rPr>
              <a:t>Summary</a:t>
            </a:r>
            <a:endParaRPr kumimoji="1" lang="ko-KR" altLang="en-US" b="1" dirty="0">
              <a:solidFill>
                <a:srgbClr val="989719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135172-60CF-CA0C-FF3D-B138B83F74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26" y="2038299"/>
            <a:ext cx="8945144" cy="16384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B792DA-E745-08B5-857E-84420421831E}"/>
              </a:ext>
            </a:extLst>
          </p:cNvPr>
          <p:cNvSpPr txBox="1"/>
          <p:nvPr/>
        </p:nvSpPr>
        <p:spPr>
          <a:xfrm>
            <a:off x="99426" y="4598377"/>
            <a:ext cx="701626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chemeClr val="bg1"/>
                </a:solidFill>
              </a:rPr>
              <a:t>참고자료</a:t>
            </a:r>
            <a:endParaRPr lang="en-US" altLang="ko-KR" sz="1100" b="1" dirty="0">
              <a:solidFill>
                <a:schemeClr val="bg1"/>
              </a:solidFill>
            </a:endParaRPr>
          </a:p>
          <a:p>
            <a:endParaRPr lang="en-US" altLang="ko-KR" sz="1100" dirty="0"/>
          </a:p>
          <a:p>
            <a:r>
              <a:rPr lang="en-US" altLang="ko-KR" sz="1100" dirty="0">
                <a:hlinkClick r:id="rId5"/>
              </a:rPr>
              <a:t>[ChatGPT</a:t>
            </a:r>
            <a:r>
              <a:rPr lang="ko-KR" altLang="en-US" sz="1100" dirty="0">
                <a:hlinkClick r:id="rId5"/>
              </a:rPr>
              <a:t>를 넘어</a:t>
            </a:r>
            <a:r>
              <a:rPr lang="en-US" altLang="ko-KR" sz="1100" dirty="0">
                <a:hlinkClick r:id="rId5"/>
              </a:rPr>
              <a:t>, </a:t>
            </a:r>
            <a:r>
              <a:rPr lang="ko-KR" altLang="en-US" sz="1100" dirty="0">
                <a:hlinkClick r:id="rId5"/>
              </a:rPr>
              <a:t>생성형 </a:t>
            </a:r>
            <a:r>
              <a:rPr lang="en-US" altLang="ko-KR" sz="1100" dirty="0">
                <a:hlinkClick r:id="rId5"/>
              </a:rPr>
              <a:t>AI(Generative AI)</a:t>
            </a:r>
            <a:r>
              <a:rPr lang="ko-KR" altLang="en-US" sz="1100" dirty="0">
                <a:hlinkClick r:id="rId5"/>
              </a:rPr>
              <a:t>의 미래 </a:t>
            </a:r>
            <a:r>
              <a:rPr lang="en-US" altLang="ko-KR" sz="1100" dirty="0">
                <a:hlinkClick r:id="rId5"/>
              </a:rPr>
              <a:t>– 1</a:t>
            </a:r>
            <a:r>
              <a:rPr lang="ko-KR" altLang="en-US" sz="1100" dirty="0">
                <a:hlinkClick r:id="rId5"/>
              </a:rPr>
              <a:t>편</a:t>
            </a:r>
            <a:r>
              <a:rPr lang="en-US" altLang="ko-KR" sz="1100" dirty="0">
                <a:hlinkClick r:id="rId5"/>
              </a:rPr>
              <a:t>]</a:t>
            </a:r>
            <a:endParaRPr lang="en-US" altLang="ko-KR" sz="1100" dirty="0"/>
          </a:p>
          <a:p>
            <a:r>
              <a:rPr lang="en-US" altLang="ko-KR" sz="1100" dirty="0">
                <a:hlinkClick r:id="rId6"/>
              </a:rPr>
              <a:t>[CB</a:t>
            </a:r>
            <a:r>
              <a:rPr lang="ko-KR" altLang="en-US" sz="1100" dirty="0" err="1">
                <a:hlinkClick r:id="rId6"/>
              </a:rPr>
              <a:t>인사이츠</a:t>
            </a:r>
            <a:r>
              <a:rPr lang="en-US" altLang="ko-KR" sz="1100" dirty="0">
                <a:hlinkClick r:id="rId6"/>
              </a:rPr>
              <a:t>, '</a:t>
            </a:r>
            <a:r>
              <a:rPr lang="ko-KR" altLang="en-US" sz="1100" dirty="0">
                <a:hlinkClick r:id="rId6"/>
              </a:rPr>
              <a:t>오픈소스 </a:t>
            </a:r>
            <a:r>
              <a:rPr lang="en-US" altLang="ko-KR" sz="1100" dirty="0">
                <a:hlinkClick r:id="rId6"/>
              </a:rPr>
              <a:t>AI </a:t>
            </a:r>
            <a:r>
              <a:rPr lang="ko-KR" altLang="en-US" sz="1100" dirty="0">
                <a:hlinkClick r:id="rId6"/>
              </a:rPr>
              <a:t>개발 시장 지도</a:t>
            </a:r>
            <a:r>
              <a:rPr lang="en-US" altLang="ko-KR" sz="1100" dirty="0">
                <a:hlinkClick r:id="rId6"/>
              </a:rPr>
              <a:t>' </a:t>
            </a:r>
            <a:r>
              <a:rPr lang="ko-KR" altLang="en-US" sz="1100" dirty="0">
                <a:hlinkClick r:id="rId6"/>
              </a:rPr>
              <a:t>발표</a:t>
            </a:r>
            <a:r>
              <a:rPr lang="en-US" altLang="ko-KR" sz="1100" dirty="0">
                <a:hlinkClick r:id="rId6"/>
              </a:rPr>
              <a:t>]</a:t>
            </a:r>
            <a:endParaRPr lang="en-US" altLang="ko-KR" sz="1100" dirty="0"/>
          </a:p>
          <a:p>
            <a:r>
              <a:rPr lang="en-US" altLang="ko-KR" sz="1100" dirty="0">
                <a:hlinkClick r:id="rId7"/>
              </a:rPr>
              <a:t>[</a:t>
            </a:r>
            <a:r>
              <a:rPr lang="ko-KR" altLang="en-US" sz="1100" dirty="0">
                <a:hlinkClick r:id="rId7"/>
              </a:rPr>
              <a:t>매월 </a:t>
            </a:r>
            <a:r>
              <a:rPr lang="en-US" altLang="ko-KR" sz="1100" dirty="0">
                <a:hlinkClick r:id="rId7"/>
              </a:rPr>
              <a:t>1.9</a:t>
            </a:r>
            <a:r>
              <a:rPr lang="ko-KR" altLang="en-US" sz="1100" dirty="0" err="1">
                <a:hlinkClick r:id="rId7"/>
              </a:rPr>
              <a:t>만명씩</a:t>
            </a:r>
            <a:r>
              <a:rPr lang="ko-KR" altLang="en-US" sz="1100" dirty="0">
                <a:hlinkClick r:id="rId7"/>
              </a:rPr>
              <a:t> 늘어나는 </a:t>
            </a:r>
            <a:r>
              <a:rPr lang="ko-KR" altLang="en-US" sz="1100" dirty="0" err="1">
                <a:hlinkClick r:id="rId7"/>
              </a:rPr>
              <a:t>크리에이터와</a:t>
            </a:r>
            <a:r>
              <a:rPr lang="ko-KR" altLang="en-US" sz="1100" dirty="0">
                <a:hlinkClick r:id="rId7"/>
              </a:rPr>
              <a:t> 스타트업</a:t>
            </a:r>
            <a:r>
              <a:rPr lang="en-US" altLang="ko-KR" sz="1100" dirty="0">
                <a:hlinkClick r:id="rId7"/>
              </a:rPr>
              <a:t>, </a:t>
            </a:r>
            <a:r>
              <a:rPr lang="ko-KR" altLang="en-US" sz="1100" dirty="0" err="1">
                <a:hlinkClick r:id="rId7"/>
              </a:rPr>
              <a:t>블루닷이</a:t>
            </a:r>
            <a:r>
              <a:rPr lang="ko-KR" altLang="en-US" sz="1100" dirty="0">
                <a:hlinkClick r:id="rId7"/>
              </a:rPr>
              <a:t> 반드시 필요한 그들</a:t>
            </a:r>
            <a:r>
              <a:rPr lang="en-US" altLang="ko-KR" sz="1100" dirty="0">
                <a:hlinkClick r:id="rId7"/>
              </a:rPr>
              <a:t>]</a:t>
            </a:r>
            <a:endParaRPr lang="ko-KR" alt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8D3928-DCEC-C5CE-47C1-B565C556CB1C}"/>
              </a:ext>
            </a:extLst>
          </p:cNvPr>
          <p:cNvSpPr txBox="1"/>
          <p:nvPr/>
        </p:nvSpPr>
        <p:spPr>
          <a:xfrm>
            <a:off x="4095744" y="0"/>
            <a:ext cx="952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solidFill>
                  <a:srgbClr val="989719"/>
                </a:solidFill>
              </a:rPr>
              <a:t>시장 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8624DCD-0033-0DF9-9E07-93C1F9BCC7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508" y="402222"/>
            <a:ext cx="7244983" cy="517053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F78FEA8-858F-D6CD-20A2-D1DA53295A47}"/>
              </a:ext>
            </a:extLst>
          </p:cNvPr>
          <p:cNvSpPr/>
          <p:nvPr/>
        </p:nvSpPr>
        <p:spPr>
          <a:xfrm>
            <a:off x="1087936" y="1201401"/>
            <a:ext cx="6954779" cy="5406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66560-753D-E32C-80D9-7B5CAA9CB477}"/>
              </a:ext>
            </a:extLst>
          </p:cNvPr>
          <p:cNvSpPr txBox="1"/>
          <p:nvPr/>
        </p:nvSpPr>
        <p:spPr>
          <a:xfrm>
            <a:off x="4565325" y="1854746"/>
            <a:ext cx="22492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rgbClr val="FF0000"/>
                </a:solidFill>
              </a:rPr>
              <a:t>올해 투자 규모만</a:t>
            </a:r>
            <a:endParaRPr kumimoji="1" lang="en-US" altLang="ko-KR" dirty="0">
              <a:solidFill>
                <a:srgbClr val="FF0000"/>
              </a:solidFill>
            </a:endParaRPr>
          </a:p>
          <a:p>
            <a:r>
              <a:rPr lang="en-US" altLang="ko-KR" b="1" i="0" dirty="0">
                <a:solidFill>
                  <a:srgbClr val="FF0000"/>
                </a:solidFill>
                <a:effectLst/>
                <a:latin typeface="Google Sans"/>
              </a:rPr>
              <a:t>41,136,000,000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Google Sans"/>
              </a:rPr>
              <a:t> 달러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Google Sans"/>
              </a:rPr>
              <a:t>…</a:t>
            </a:r>
            <a:endParaRPr kumimoji="1" lang="ko-KR" altLang="en-US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61E7EBB-107E-DF89-57D6-BE14CEDD5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267" y="259701"/>
            <a:ext cx="2989367" cy="5335464"/>
          </a:xfrm>
          <a:prstGeom prst="rect">
            <a:avLst/>
          </a:prstGeom>
        </p:spPr>
      </p:pic>
      <p:pic>
        <p:nvPicPr>
          <p:cNvPr id="73" name="Google Shape;7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358" y="153888"/>
            <a:ext cx="5785909" cy="54102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FAA582-86EB-D60D-E1D1-2756300A4913}"/>
              </a:ext>
            </a:extLst>
          </p:cNvPr>
          <p:cNvSpPr txBox="1"/>
          <p:nvPr/>
        </p:nvSpPr>
        <p:spPr>
          <a:xfrm>
            <a:off x="2306910" y="0"/>
            <a:ext cx="15408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solidFill>
                  <a:srgbClr val="989719"/>
                </a:solidFill>
              </a:rPr>
              <a:t>예선전 내용 요약</a:t>
            </a:r>
          </a:p>
        </p:txBody>
      </p:sp>
      <p:pic>
        <p:nvPicPr>
          <p:cNvPr id="4" name="그림 3" descr="구름, 하늘, 비행기, 교통이(가) 표시된 사진&#10;&#10;자동 생성된 설명">
            <a:extLst>
              <a:ext uri="{FF2B5EF4-FFF2-40B4-BE49-F238E27FC236}">
                <a16:creationId xmlns:a16="http://schemas.microsoft.com/office/drawing/2014/main" id="{FCA3D05D-DC63-2CBF-D652-0DE191F7CE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7650" y="3958815"/>
            <a:ext cx="2514600" cy="1388269"/>
          </a:xfrm>
          <a:prstGeom prst="rect">
            <a:avLst/>
          </a:prstGeom>
        </p:spPr>
      </p:pic>
      <p:pic>
        <p:nvPicPr>
          <p:cNvPr id="6" name="그림 5" descr="숲, 안개, 나무, 야외이(가) 표시된 사진&#10;&#10;자동 생성된 설명">
            <a:extLst>
              <a:ext uri="{FF2B5EF4-FFF2-40B4-BE49-F238E27FC236}">
                <a16:creationId xmlns:a16="http://schemas.microsoft.com/office/drawing/2014/main" id="{C8366169-5070-3B65-4F91-7E924F6B19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7650" y="554477"/>
            <a:ext cx="2514600" cy="1388269"/>
          </a:xfrm>
          <a:prstGeom prst="rect">
            <a:avLst/>
          </a:prstGeom>
        </p:spPr>
      </p:pic>
      <p:pic>
        <p:nvPicPr>
          <p:cNvPr id="8" name="그림 7" descr="안개, 야외, 구름, 하늘이(가) 표시된 사진&#10;&#10;자동 생성된 설명">
            <a:extLst>
              <a:ext uri="{FF2B5EF4-FFF2-40B4-BE49-F238E27FC236}">
                <a16:creationId xmlns:a16="http://schemas.microsoft.com/office/drawing/2014/main" id="{7A1375C1-1D77-72BB-659E-E28340850E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07650" y="2256646"/>
            <a:ext cx="2514600" cy="13882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707403-4E92-2CA1-B127-EAC51A18E0B1}"/>
              </a:ext>
            </a:extLst>
          </p:cNvPr>
          <p:cNvSpPr txBox="1"/>
          <p:nvPr/>
        </p:nvSpPr>
        <p:spPr>
          <a:xfrm>
            <a:off x="6465320" y="16147"/>
            <a:ext cx="19992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solidFill>
                  <a:srgbClr val="989719"/>
                </a:solidFill>
              </a:rPr>
              <a:t>실제 제작한 </a:t>
            </a:r>
            <a:r>
              <a:rPr kumimoji="1" lang="en-US" altLang="ko-KR" b="1" dirty="0">
                <a:solidFill>
                  <a:srgbClr val="989719"/>
                </a:solidFill>
              </a:rPr>
              <a:t>AI </a:t>
            </a:r>
            <a:r>
              <a:rPr kumimoji="1" lang="ko-KR" altLang="en-US" b="1" dirty="0">
                <a:solidFill>
                  <a:srgbClr val="989719"/>
                </a:solidFill>
              </a:rPr>
              <a:t>비디오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839202" cy="532033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81CFCF-2E7F-8245-9752-843462E82A9E}"/>
              </a:ext>
            </a:extLst>
          </p:cNvPr>
          <p:cNvSpPr txBox="1"/>
          <p:nvPr/>
        </p:nvSpPr>
        <p:spPr>
          <a:xfrm>
            <a:off x="3981129" y="0"/>
            <a:ext cx="1181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solidFill>
                  <a:srgbClr val="989719"/>
                </a:solidFill>
              </a:rPr>
              <a:t>첫 번째 한계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A9C307D-BFAF-A344-B509-9DC29622EC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93" y="1411542"/>
            <a:ext cx="7892013" cy="28919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650" y="152400"/>
            <a:ext cx="8398692" cy="5410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5925" y="3425850"/>
            <a:ext cx="1395050" cy="138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76250" y="3425850"/>
            <a:ext cx="2062406" cy="138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13225" y="3425850"/>
            <a:ext cx="1818295" cy="138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2676B2-8B0F-4319-53BF-54A60D54AE40}"/>
              </a:ext>
            </a:extLst>
          </p:cNvPr>
          <p:cNvSpPr txBox="1"/>
          <p:nvPr/>
        </p:nvSpPr>
        <p:spPr>
          <a:xfrm>
            <a:off x="3981129" y="0"/>
            <a:ext cx="1181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solidFill>
                  <a:srgbClr val="989719"/>
                </a:solidFill>
              </a:rPr>
              <a:t>두 번째 한계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813" y="152400"/>
            <a:ext cx="8790369" cy="54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4E6698-7BE4-F0F5-60A8-4EF7F108BE5F}"/>
              </a:ext>
            </a:extLst>
          </p:cNvPr>
          <p:cNvSpPr txBox="1"/>
          <p:nvPr/>
        </p:nvSpPr>
        <p:spPr>
          <a:xfrm>
            <a:off x="3813616" y="20394"/>
            <a:ext cx="15167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b="1" dirty="0">
                <a:solidFill>
                  <a:srgbClr val="989719"/>
                </a:solidFill>
              </a:rPr>
              <a:t>Find Better way</a:t>
            </a:r>
            <a:endParaRPr kumimoji="1" lang="ko-KR" altLang="en-US" b="1" dirty="0">
              <a:solidFill>
                <a:srgbClr val="98971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8775" y="152400"/>
            <a:ext cx="7426452" cy="541019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631965-B230-4E8E-7673-EEAFEC706D47}"/>
              </a:ext>
            </a:extLst>
          </p:cNvPr>
          <p:cNvSpPr txBox="1"/>
          <p:nvPr/>
        </p:nvSpPr>
        <p:spPr>
          <a:xfrm>
            <a:off x="3776750" y="0"/>
            <a:ext cx="15905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rgbClr val="989719"/>
                </a:solidFill>
              </a:rPr>
              <a:t>실제 소비자 사례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325" y="152400"/>
            <a:ext cx="7701352" cy="54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D96024-A977-51DD-E146-05441FBD794F}"/>
              </a:ext>
            </a:extLst>
          </p:cNvPr>
          <p:cNvSpPr txBox="1"/>
          <p:nvPr/>
        </p:nvSpPr>
        <p:spPr>
          <a:xfrm>
            <a:off x="3947470" y="0"/>
            <a:ext cx="12490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rgbClr val="989719"/>
                </a:solidFill>
              </a:rPr>
              <a:t>Even B2B</a:t>
            </a:r>
            <a:r>
              <a:rPr kumimoji="1" lang="ko-KR" altLang="en-US" b="1" dirty="0">
                <a:solidFill>
                  <a:srgbClr val="989719"/>
                </a:solidFill>
              </a:rPr>
              <a:t> </a:t>
            </a:r>
            <a:r>
              <a:rPr kumimoji="1" lang="en-US" altLang="ko-KR" b="1" dirty="0">
                <a:solidFill>
                  <a:srgbClr val="989719"/>
                </a:solidFill>
              </a:rPr>
              <a:t>!!!</a:t>
            </a:r>
            <a:endParaRPr kumimoji="1" lang="ko-KR" altLang="en-US" b="1" dirty="0">
              <a:solidFill>
                <a:srgbClr val="98971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9625" y="0"/>
            <a:ext cx="6404744" cy="5714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46E9E4-9558-7F94-160B-8456D872F513}"/>
              </a:ext>
            </a:extLst>
          </p:cNvPr>
          <p:cNvSpPr txBox="1"/>
          <p:nvPr/>
        </p:nvSpPr>
        <p:spPr>
          <a:xfrm>
            <a:off x="3793579" y="0"/>
            <a:ext cx="15568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rgbClr val="989719"/>
                </a:solidFill>
              </a:rPr>
              <a:t>How to make it?</a:t>
            </a:r>
            <a:endParaRPr kumimoji="1" lang="ko-KR" altLang="en-US" b="1" dirty="0">
              <a:solidFill>
                <a:srgbClr val="98971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1089</TotalTime>
  <Words>828</Words>
  <Application>Microsoft Office PowerPoint</Application>
  <PresentationFormat>화면 슬라이드 쇼(16:10)</PresentationFormat>
  <Paragraphs>141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Google Sans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SoByungUk</cp:lastModifiedBy>
  <cp:revision>29</cp:revision>
  <dcterms:modified xsi:type="dcterms:W3CDTF">2023-11-24T04:36:23Z</dcterms:modified>
</cp:coreProperties>
</file>